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67" r:id="rId4"/>
    <p:sldId id="258" r:id="rId5"/>
    <p:sldId id="259" r:id="rId6"/>
    <p:sldId id="260" r:id="rId7"/>
    <p:sldId id="261" r:id="rId8"/>
    <p:sldId id="262" r:id="rId9"/>
    <p:sldId id="263" r:id="rId10"/>
    <p:sldId id="264" r:id="rId11"/>
    <p:sldId id="265" r:id="rId12"/>
    <p:sldId id="266"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8" d="100"/>
          <a:sy n="68" d="100"/>
        </p:scale>
        <p:origin x="76"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4657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733589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09046"/>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833199" y="1312783"/>
            <a:ext cx="7477601" cy="2499598"/>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INTERNSHIP MANAGEMENT SYSTEM</a:t>
            </a:r>
            <a:endParaRPr lang="en-US" sz="5249" dirty="0"/>
          </a:p>
        </p:txBody>
      </p:sp>
      <p:sp>
        <p:nvSpPr>
          <p:cNvPr id="5" name="Text 2"/>
          <p:cNvSpPr/>
          <p:nvPr/>
        </p:nvSpPr>
        <p:spPr>
          <a:xfrm>
            <a:off x="833199" y="4145637"/>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Existing problems in internship management include manual processes, communication gaps, data security concerns, and inefficient evaluation. The Internship Management System aims to address these issues by providing an efficient digital solution for streamlined operations, enhanced communication, and improved data security.</a:t>
            </a:r>
            <a:endParaRPr lang="en-US" sz="1750" dirty="0"/>
          </a:p>
        </p:txBody>
      </p:sp>
      <p:sp>
        <p:nvSpPr>
          <p:cNvPr id="6" name="Shape 3"/>
          <p:cNvSpPr/>
          <p:nvPr/>
        </p:nvSpPr>
        <p:spPr>
          <a:xfrm>
            <a:off x="833199" y="6544628"/>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689967"/>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Head of Department (HOD) Use Case and Activity Diagram</a:t>
            </a:r>
            <a:endParaRPr lang="en-US" sz="4374" dirty="0"/>
          </a:p>
        </p:txBody>
      </p:sp>
      <p:pic>
        <p:nvPicPr>
          <p:cNvPr id="5" name="Image 1" descr="preencoded.png"/>
          <p:cNvPicPr>
            <a:picLocks noChangeAspect="1"/>
          </p:cNvPicPr>
          <p:nvPr/>
        </p:nvPicPr>
        <p:blipFill>
          <a:blip r:embed="rId4"/>
          <a:stretch>
            <a:fillRect/>
          </a:stretch>
        </p:blipFill>
        <p:spPr>
          <a:xfrm>
            <a:off x="2037993" y="2523053"/>
            <a:ext cx="3295888" cy="2036921"/>
          </a:xfrm>
          <a:prstGeom prst="rect">
            <a:avLst/>
          </a:prstGeom>
        </p:spPr>
      </p:pic>
      <p:sp>
        <p:nvSpPr>
          <p:cNvPr id="6" name="Text 2"/>
          <p:cNvSpPr/>
          <p:nvPr/>
        </p:nvSpPr>
        <p:spPr>
          <a:xfrm>
            <a:off x="2037993" y="4837628"/>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HOD Use Case</a:t>
            </a:r>
            <a:endParaRPr lang="en-US" sz="2187" dirty="0"/>
          </a:p>
        </p:txBody>
      </p:sp>
      <p:sp>
        <p:nvSpPr>
          <p:cNvPr id="7" name="Text 3"/>
          <p:cNvSpPr/>
          <p:nvPr/>
        </p:nvSpPr>
        <p:spPr>
          <a:xfrm>
            <a:off x="2037993" y="5406985"/>
            <a:ext cx="3295888"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Gain insights into the powerful administrative features and responsibilities available to the Head of Department.</a:t>
            </a:r>
            <a:endParaRPr lang="en-US" sz="1750" dirty="0"/>
          </a:p>
        </p:txBody>
      </p:sp>
      <p:pic>
        <p:nvPicPr>
          <p:cNvPr id="8" name="Image 2" descr="preencoded.png"/>
          <p:cNvPicPr>
            <a:picLocks noChangeAspect="1"/>
          </p:cNvPicPr>
          <p:nvPr/>
        </p:nvPicPr>
        <p:blipFill>
          <a:blip r:embed="rId5"/>
          <a:stretch>
            <a:fillRect/>
          </a:stretch>
        </p:blipFill>
        <p:spPr>
          <a:xfrm>
            <a:off x="5667137" y="2523053"/>
            <a:ext cx="3296007" cy="2037040"/>
          </a:xfrm>
          <a:prstGeom prst="rect">
            <a:avLst/>
          </a:prstGeom>
        </p:spPr>
      </p:pic>
      <p:sp>
        <p:nvSpPr>
          <p:cNvPr id="9" name="Text 4"/>
          <p:cNvSpPr/>
          <p:nvPr/>
        </p:nvSpPr>
        <p:spPr>
          <a:xfrm>
            <a:off x="5667137" y="4837748"/>
            <a:ext cx="233172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Activity Diagram</a:t>
            </a:r>
            <a:endParaRPr lang="en-US" sz="2187" dirty="0"/>
          </a:p>
        </p:txBody>
      </p:sp>
      <p:sp>
        <p:nvSpPr>
          <p:cNvPr id="10" name="Text 5"/>
          <p:cNvSpPr/>
          <p:nvPr/>
        </p:nvSpPr>
        <p:spPr>
          <a:xfrm>
            <a:off x="5667137" y="5407104"/>
            <a:ext cx="329600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Understand the series of actions and decisions the HOD can take within the Internship Management System.</a:t>
            </a:r>
            <a:endParaRPr lang="en-US" sz="1750" dirty="0"/>
          </a:p>
        </p:txBody>
      </p:sp>
      <p:pic>
        <p:nvPicPr>
          <p:cNvPr id="11" name="Image 3" descr="preencoded.png"/>
          <p:cNvPicPr>
            <a:picLocks noChangeAspect="1"/>
          </p:cNvPicPr>
          <p:nvPr/>
        </p:nvPicPr>
        <p:blipFill>
          <a:blip r:embed="rId6"/>
          <a:stretch>
            <a:fillRect/>
          </a:stretch>
        </p:blipFill>
        <p:spPr>
          <a:xfrm>
            <a:off x="9296400" y="2523053"/>
            <a:ext cx="3296007" cy="2037040"/>
          </a:xfrm>
          <a:prstGeom prst="rect">
            <a:avLst/>
          </a:prstGeom>
        </p:spPr>
      </p:pic>
      <p:sp>
        <p:nvSpPr>
          <p:cNvPr id="12" name="Text 6"/>
          <p:cNvSpPr/>
          <p:nvPr/>
        </p:nvSpPr>
        <p:spPr>
          <a:xfrm>
            <a:off x="9296400" y="4837748"/>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HOD Login</a:t>
            </a:r>
            <a:endParaRPr lang="en-US" sz="2187" dirty="0"/>
          </a:p>
        </p:txBody>
      </p:sp>
      <p:sp>
        <p:nvSpPr>
          <p:cNvPr id="13" name="Text 7"/>
          <p:cNvSpPr/>
          <p:nvPr/>
        </p:nvSpPr>
        <p:spPr>
          <a:xfrm>
            <a:off x="9296400" y="5407104"/>
            <a:ext cx="3296007"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Learn about the secure authentication process available to the Head of Department and the administrative functionalities accessible after login.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951553"/>
            <a:ext cx="800862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Django Backend - Admin User</a:t>
            </a:r>
            <a:endParaRPr lang="en-US" sz="4374" dirty="0"/>
          </a:p>
        </p:txBody>
      </p:sp>
      <p:sp>
        <p:nvSpPr>
          <p:cNvPr id="7" name="Shape 3"/>
          <p:cNvSpPr/>
          <p:nvPr/>
        </p:nvSpPr>
        <p:spPr>
          <a:xfrm>
            <a:off x="2037993" y="3152775"/>
            <a:ext cx="499943" cy="499943"/>
          </a:xfrm>
          <a:prstGeom prst="roundRect">
            <a:avLst>
              <a:gd name="adj" fmla="val 20000"/>
            </a:avLst>
          </a:prstGeom>
          <a:solidFill>
            <a:srgbClr val="CCEEFF"/>
          </a:solidFill>
          <a:ln w="13811">
            <a:solidFill>
              <a:srgbClr val="99DDFF"/>
            </a:solidFill>
            <a:prstDash val="solid"/>
          </a:ln>
        </p:spPr>
      </p:sp>
      <p:sp>
        <p:nvSpPr>
          <p:cNvPr id="8" name="Text 4"/>
          <p:cNvSpPr/>
          <p:nvPr/>
        </p:nvSpPr>
        <p:spPr>
          <a:xfrm>
            <a:off x="2219325" y="3194447"/>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5"/>
          <p:cNvSpPr/>
          <p:nvPr/>
        </p:nvSpPr>
        <p:spPr>
          <a:xfrm>
            <a:off x="2760107" y="3229094"/>
            <a:ext cx="264795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Admin User Management</a:t>
            </a:r>
            <a:endParaRPr lang="en-US" sz="2187" dirty="0"/>
          </a:p>
        </p:txBody>
      </p:sp>
      <p:sp>
        <p:nvSpPr>
          <p:cNvPr id="10" name="Text 6"/>
          <p:cNvSpPr/>
          <p:nvPr/>
        </p:nvSpPr>
        <p:spPr>
          <a:xfrm>
            <a:off x="2760107" y="4145637"/>
            <a:ext cx="2647950"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Discover how the Django admin interface allows for easy management of users and their roles within the system.</a:t>
            </a:r>
            <a:endParaRPr lang="en-US" sz="1750" dirty="0"/>
          </a:p>
        </p:txBody>
      </p:sp>
      <p:sp>
        <p:nvSpPr>
          <p:cNvPr id="11" name="Shape 7"/>
          <p:cNvSpPr/>
          <p:nvPr/>
        </p:nvSpPr>
        <p:spPr>
          <a:xfrm>
            <a:off x="5630228" y="3152775"/>
            <a:ext cx="499943" cy="499943"/>
          </a:xfrm>
          <a:prstGeom prst="roundRect">
            <a:avLst>
              <a:gd name="adj" fmla="val 20000"/>
            </a:avLst>
          </a:prstGeom>
          <a:solidFill>
            <a:srgbClr val="CCEEFF"/>
          </a:solidFill>
          <a:ln w="13811">
            <a:solidFill>
              <a:srgbClr val="99DDFF"/>
            </a:solidFill>
            <a:prstDash val="solid"/>
          </a:ln>
        </p:spPr>
      </p:sp>
      <p:sp>
        <p:nvSpPr>
          <p:cNvPr id="12" name="Text 8"/>
          <p:cNvSpPr/>
          <p:nvPr/>
        </p:nvSpPr>
        <p:spPr>
          <a:xfrm>
            <a:off x="5784890" y="3194447"/>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3" name="Text 9"/>
          <p:cNvSpPr/>
          <p:nvPr/>
        </p:nvSpPr>
        <p:spPr>
          <a:xfrm>
            <a:off x="6352342" y="3229094"/>
            <a:ext cx="264795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Analysis and Reporting</a:t>
            </a:r>
            <a:endParaRPr lang="en-US" sz="2187" dirty="0"/>
          </a:p>
        </p:txBody>
      </p:sp>
      <p:sp>
        <p:nvSpPr>
          <p:cNvPr id="14" name="Text 10"/>
          <p:cNvSpPr/>
          <p:nvPr/>
        </p:nvSpPr>
        <p:spPr>
          <a:xfrm>
            <a:off x="6352342" y="4145637"/>
            <a:ext cx="264795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Explore the capabilities of the admin user in generating insightful reports and extracting valuable data from the system.</a:t>
            </a:r>
            <a:endParaRPr lang="en-US" sz="1750" dirty="0"/>
          </a:p>
        </p:txBody>
      </p:sp>
      <p:sp>
        <p:nvSpPr>
          <p:cNvPr id="15" name="Shape 11"/>
          <p:cNvSpPr/>
          <p:nvPr/>
        </p:nvSpPr>
        <p:spPr>
          <a:xfrm>
            <a:off x="9222462" y="3152775"/>
            <a:ext cx="499943" cy="499943"/>
          </a:xfrm>
          <a:prstGeom prst="roundRect">
            <a:avLst>
              <a:gd name="adj" fmla="val 20000"/>
            </a:avLst>
          </a:prstGeom>
          <a:solidFill>
            <a:srgbClr val="CCEEFF"/>
          </a:solidFill>
          <a:ln w="13811">
            <a:solidFill>
              <a:srgbClr val="99DDFF"/>
            </a:solidFill>
            <a:prstDash val="solid"/>
          </a:ln>
        </p:spPr>
      </p:sp>
      <p:sp>
        <p:nvSpPr>
          <p:cNvPr id="16" name="Text 12"/>
          <p:cNvSpPr/>
          <p:nvPr/>
        </p:nvSpPr>
        <p:spPr>
          <a:xfrm>
            <a:off x="9373314" y="3194447"/>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7" name="Text 13"/>
          <p:cNvSpPr/>
          <p:nvPr/>
        </p:nvSpPr>
        <p:spPr>
          <a:xfrm>
            <a:off x="9944576" y="3229094"/>
            <a:ext cx="264795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System Configuration</a:t>
            </a:r>
            <a:endParaRPr lang="en-US" sz="2187" dirty="0"/>
          </a:p>
        </p:txBody>
      </p:sp>
      <p:sp>
        <p:nvSpPr>
          <p:cNvPr id="18" name="Text 14"/>
          <p:cNvSpPr/>
          <p:nvPr/>
        </p:nvSpPr>
        <p:spPr>
          <a:xfrm>
            <a:off x="9944576" y="4145637"/>
            <a:ext cx="264795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Learn about the flexibility and customization options available to the admin user for fine-tuning the Internship Management System.</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962626"/>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Scope</a:t>
            </a:r>
            <a:endParaRPr lang="en-US" sz="4374" dirty="0"/>
          </a:p>
        </p:txBody>
      </p:sp>
      <p:sp>
        <p:nvSpPr>
          <p:cNvPr id="5" name="Shape 2"/>
          <p:cNvSpPr/>
          <p:nvPr/>
        </p:nvSpPr>
        <p:spPr>
          <a:xfrm>
            <a:off x="2037993" y="3101340"/>
            <a:ext cx="3370064" cy="3165515"/>
          </a:xfrm>
          <a:prstGeom prst="roundRect">
            <a:avLst>
              <a:gd name="adj" fmla="val 3159"/>
            </a:avLst>
          </a:prstGeom>
          <a:solidFill>
            <a:srgbClr val="CCEEFF"/>
          </a:solidFill>
          <a:ln w="13811">
            <a:solidFill>
              <a:srgbClr val="99DDFF"/>
            </a:solidFill>
            <a:prstDash val="solid"/>
          </a:ln>
        </p:spPr>
      </p:sp>
      <p:sp>
        <p:nvSpPr>
          <p:cNvPr id="6" name="Text 3"/>
          <p:cNvSpPr/>
          <p:nvPr/>
        </p:nvSpPr>
        <p:spPr>
          <a:xfrm>
            <a:off x="2273975" y="3337322"/>
            <a:ext cx="27736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Enhanced Reporting</a:t>
            </a:r>
            <a:endParaRPr lang="en-US" sz="2187" dirty="0"/>
          </a:p>
        </p:txBody>
      </p:sp>
      <p:sp>
        <p:nvSpPr>
          <p:cNvPr id="7" name="Text 4"/>
          <p:cNvSpPr/>
          <p:nvPr/>
        </p:nvSpPr>
        <p:spPr>
          <a:xfrm>
            <a:off x="2273975" y="3906679"/>
            <a:ext cx="2898100"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Continuously improve the reporting capabilities to provide valuable insights for internships and performance evaluations.</a:t>
            </a:r>
            <a:endParaRPr lang="en-US" sz="1750" dirty="0"/>
          </a:p>
        </p:txBody>
      </p:sp>
      <p:sp>
        <p:nvSpPr>
          <p:cNvPr id="8" name="Shape 5"/>
          <p:cNvSpPr/>
          <p:nvPr/>
        </p:nvSpPr>
        <p:spPr>
          <a:xfrm>
            <a:off x="5630228" y="3101340"/>
            <a:ext cx="3370064" cy="3165515"/>
          </a:xfrm>
          <a:prstGeom prst="roundRect">
            <a:avLst>
              <a:gd name="adj" fmla="val 3159"/>
            </a:avLst>
          </a:prstGeom>
          <a:solidFill>
            <a:srgbClr val="CCEEFF"/>
          </a:solidFill>
          <a:ln w="13811">
            <a:solidFill>
              <a:srgbClr val="99DDFF"/>
            </a:solidFill>
            <a:prstDash val="solid"/>
          </a:ln>
        </p:spPr>
      </p:sp>
      <p:sp>
        <p:nvSpPr>
          <p:cNvPr id="9" name="Text 6"/>
          <p:cNvSpPr/>
          <p:nvPr/>
        </p:nvSpPr>
        <p:spPr>
          <a:xfrm>
            <a:off x="5866209" y="3337322"/>
            <a:ext cx="289810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Integration of Evaluation Tools</a:t>
            </a:r>
            <a:endParaRPr lang="en-US" sz="2187" dirty="0"/>
          </a:p>
        </p:txBody>
      </p:sp>
      <p:sp>
        <p:nvSpPr>
          <p:cNvPr id="10" name="Text 7"/>
          <p:cNvSpPr/>
          <p:nvPr/>
        </p:nvSpPr>
        <p:spPr>
          <a:xfrm>
            <a:off x="5866209" y="4253865"/>
            <a:ext cx="2898100"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Integrate assessment and evaluation tools to streamline the feedback process and enhance internship outcomes.</a:t>
            </a:r>
            <a:endParaRPr lang="en-US" sz="1750" dirty="0"/>
          </a:p>
        </p:txBody>
      </p:sp>
      <p:sp>
        <p:nvSpPr>
          <p:cNvPr id="11" name="Shape 8"/>
          <p:cNvSpPr/>
          <p:nvPr/>
        </p:nvSpPr>
        <p:spPr>
          <a:xfrm>
            <a:off x="9222462" y="3101340"/>
            <a:ext cx="3370064" cy="3165515"/>
          </a:xfrm>
          <a:prstGeom prst="roundRect">
            <a:avLst>
              <a:gd name="adj" fmla="val 3159"/>
            </a:avLst>
          </a:prstGeom>
          <a:solidFill>
            <a:srgbClr val="CCEEFF"/>
          </a:solidFill>
          <a:ln w="13811">
            <a:solidFill>
              <a:srgbClr val="99DDFF"/>
            </a:solidFill>
            <a:prstDash val="solid"/>
          </a:ln>
        </p:spPr>
      </p:sp>
      <p:sp>
        <p:nvSpPr>
          <p:cNvPr id="12" name="Text 9"/>
          <p:cNvSpPr/>
          <p:nvPr/>
        </p:nvSpPr>
        <p:spPr>
          <a:xfrm>
            <a:off x="9458444" y="3337322"/>
            <a:ext cx="289810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Industry Partnerships</a:t>
            </a:r>
            <a:endParaRPr lang="en-US" sz="2187" dirty="0"/>
          </a:p>
        </p:txBody>
      </p:sp>
      <p:sp>
        <p:nvSpPr>
          <p:cNvPr id="13" name="Text 10"/>
          <p:cNvSpPr/>
          <p:nvPr/>
        </p:nvSpPr>
        <p:spPr>
          <a:xfrm>
            <a:off x="9458444" y="4253865"/>
            <a:ext cx="2898100"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Forge partnerships with industry leaders to provide students with more diverse internship opportunities.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0255"/>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611392"/>
            <a:ext cx="47167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Project Overview</a:t>
            </a:r>
            <a:endParaRPr lang="en-US" sz="4374" dirty="0"/>
          </a:p>
        </p:txBody>
      </p:sp>
      <p:sp>
        <p:nvSpPr>
          <p:cNvPr id="5" name="Shape 2"/>
          <p:cNvSpPr/>
          <p:nvPr/>
        </p:nvSpPr>
        <p:spPr>
          <a:xfrm>
            <a:off x="2037993" y="2750106"/>
            <a:ext cx="3370064" cy="3868103"/>
          </a:xfrm>
          <a:prstGeom prst="roundRect">
            <a:avLst>
              <a:gd name="adj" fmla="val 2967"/>
            </a:avLst>
          </a:prstGeom>
          <a:solidFill>
            <a:srgbClr val="CCEEFF"/>
          </a:solidFill>
          <a:ln w="13811">
            <a:solidFill>
              <a:srgbClr val="99DDFF"/>
            </a:solidFill>
            <a:prstDash val="solid"/>
          </a:ln>
        </p:spPr>
      </p:sp>
      <p:sp>
        <p:nvSpPr>
          <p:cNvPr id="6" name="Text 3"/>
          <p:cNvSpPr/>
          <p:nvPr/>
        </p:nvSpPr>
        <p:spPr>
          <a:xfrm>
            <a:off x="2273975" y="2986088"/>
            <a:ext cx="2898100" cy="1041559"/>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Streamlined Internship Management</a:t>
            </a:r>
            <a:endParaRPr lang="en-US" sz="2187" dirty="0"/>
          </a:p>
        </p:txBody>
      </p:sp>
      <p:sp>
        <p:nvSpPr>
          <p:cNvPr id="7" name="Text 4"/>
          <p:cNvSpPr/>
          <p:nvPr/>
        </p:nvSpPr>
        <p:spPr>
          <a:xfrm>
            <a:off x="2273975" y="4249817"/>
            <a:ext cx="289810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system offers a centralized platform for managing internships, ensuring smooth operations for both students and faculty.</a:t>
            </a:r>
            <a:endParaRPr lang="en-US" sz="1750" dirty="0"/>
          </a:p>
        </p:txBody>
      </p:sp>
      <p:sp>
        <p:nvSpPr>
          <p:cNvPr id="8" name="Shape 5"/>
          <p:cNvSpPr/>
          <p:nvPr/>
        </p:nvSpPr>
        <p:spPr>
          <a:xfrm>
            <a:off x="5630228" y="2750106"/>
            <a:ext cx="3370064" cy="3868103"/>
          </a:xfrm>
          <a:prstGeom prst="roundRect">
            <a:avLst>
              <a:gd name="adj" fmla="val 2967"/>
            </a:avLst>
          </a:prstGeom>
          <a:solidFill>
            <a:srgbClr val="CCEEFF"/>
          </a:solidFill>
          <a:ln w="13811">
            <a:solidFill>
              <a:srgbClr val="99DDFF"/>
            </a:solidFill>
            <a:prstDash val="solid"/>
          </a:ln>
        </p:spPr>
      </p:sp>
      <p:sp>
        <p:nvSpPr>
          <p:cNvPr id="9" name="Text 6"/>
          <p:cNvSpPr/>
          <p:nvPr/>
        </p:nvSpPr>
        <p:spPr>
          <a:xfrm>
            <a:off x="5866209" y="2986088"/>
            <a:ext cx="289810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Effective Communication</a:t>
            </a:r>
            <a:endParaRPr lang="en-US" sz="2187" dirty="0"/>
          </a:p>
        </p:txBody>
      </p:sp>
      <p:sp>
        <p:nvSpPr>
          <p:cNvPr id="10" name="Text 7"/>
          <p:cNvSpPr/>
          <p:nvPr/>
        </p:nvSpPr>
        <p:spPr>
          <a:xfrm>
            <a:off x="5866209" y="3902631"/>
            <a:ext cx="289810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Enhanced communication features allow for seamless collaboration between students, faculty, and the Head of Department (HOD).</a:t>
            </a:r>
            <a:endParaRPr lang="en-US" sz="1750" dirty="0"/>
          </a:p>
        </p:txBody>
      </p:sp>
      <p:sp>
        <p:nvSpPr>
          <p:cNvPr id="11" name="Shape 8"/>
          <p:cNvSpPr/>
          <p:nvPr/>
        </p:nvSpPr>
        <p:spPr>
          <a:xfrm>
            <a:off x="9222462" y="2750106"/>
            <a:ext cx="3370064" cy="3868103"/>
          </a:xfrm>
          <a:prstGeom prst="roundRect">
            <a:avLst>
              <a:gd name="adj" fmla="val 2967"/>
            </a:avLst>
          </a:prstGeom>
          <a:solidFill>
            <a:srgbClr val="CCEEFF"/>
          </a:solidFill>
          <a:ln w="13811">
            <a:solidFill>
              <a:srgbClr val="99DDFF"/>
            </a:solidFill>
            <a:prstDash val="solid"/>
          </a:ln>
        </p:spPr>
      </p:sp>
      <p:sp>
        <p:nvSpPr>
          <p:cNvPr id="12" name="Text 9"/>
          <p:cNvSpPr/>
          <p:nvPr/>
        </p:nvSpPr>
        <p:spPr>
          <a:xfrm>
            <a:off x="9458444" y="2986088"/>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Security</a:t>
            </a:r>
            <a:endParaRPr lang="en-US" sz="2187" dirty="0"/>
          </a:p>
        </p:txBody>
      </p:sp>
      <p:sp>
        <p:nvSpPr>
          <p:cNvPr id="13" name="Text 10"/>
          <p:cNvSpPr/>
          <p:nvPr/>
        </p:nvSpPr>
        <p:spPr>
          <a:xfrm>
            <a:off x="9458444" y="3555444"/>
            <a:ext cx="2898100"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Robust security measures protect sensitive internship data, giving peace of mind to all stakeholders.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037993" y="1611392"/>
            <a:ext cx="47167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Project Overview</a:t>
            </a:r>
            <a:endParaRPr lang="en-US" sz="4374" dirty="0"/>
          </a:p>
        </p:txBody>
      </p:sp>
      <p:sp>
        <p:nvSpPr>
          <p:cNvPr id="5" name="Shape 2"/>
          <p:cNvSpPr/>
          <p:nvPr/>
        </p:nvSpPr>
        <p:spPr>
          <a:xfrm>
            <a:off x="2037993" y="2750106"/>
            <a:ext cx="3370064" cy="3868103"/>
          </a:xfrm>
          <a:prstGeom prst="roundRect">
            <a:avLst>
              <a:gd name="adj" fmla="val 2967"/>
            </a:avLst>
          </a:prstGeom>
          <a:solidFill>
            <a:srgbClr val="CCEEFF"/>
          </a:solidFill>
          <a:ln w="13811">
            <a:solidFill>
              <a:srgbClr val="99DDFF"/>
            </a:solidFill>
            <a:prstDash val="solid"/>
          </a:ln>
        </p:spPr>
      </p:sp>
      <p:sp>
        <p:nvSpPr>
          <p:cNvPr id="6" name="Text 3"/>
          <p:cNvSpPr/>
          <p:nvPr/>
        </p:nvSpPr>
        <p:spPr>
          <a:xfrm>
            <a:off x="2273975" y="2986088"/>
            <a:ext cx="2898100" cy="1041559"/>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Streamlined Internship Management</a:t>
            </a:r>
            <a:endParaRPr lang="en-US" sz="2187" dirty="0"/>
          </a:p>
        </p:txBody>
      </p:sp>
      <p:sp>
        <p:nvSpPr>
          <p:cNvPr id="7" name="Text 4"/>
          <p:cNvSpPr/>
          <p:nvPr/>
        </p:nvSpPr>
        <p:spPr>
          <a:xfrm>
            <a:off x="2273975" y="4249817"/>
            <a:ext cx="289810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system offers a centralized platform for managing internships, ensuring smooth operations for both students and faculty.</a:t>
            </a:r>
            <a:endParaRPr lang="en-US" sz="1750" dirty="0"/>
          </a:p>
        </p:txBody>
      </p:sp>
      <p:sp>
        <p:nvSpPr>
          <p:cNvPr id="8" name="Shape 5"/>
          <p:cNvSpPr/>
          <p:nvPr/>
        </p:nvSpPr>
        <p:spPr>
          <a:xfrm>
            <a:off x="5630228" y="2750106"/>
            <a:ext cx="3370064" cy="3868103"/>
          </a:xfrm>
          <a:prstGeom prst="roundRect">
            <a:avLst>
              <a:gd name="adj" fmla="val 2967"/>
            </a:avLst>
          </a:prstGeom>
          <a:solidFill>
            <a:srgbClr val="CCEEFF"/>
          </a:solidFill>
          <a:ln w="13811">
            <a:solidFill>
              <a:srgbClr val="99DDFF"/>
            </a:solidFill>
            <a:prstDash val="solid"/>
          </a:ln>
        </p:spPr>
      </p:sp>
      <p:sp>
        <p:nvSpPr>
          <p:cNvPr id="9" name="Text 6"/>
          <p:cNvSpPr/>
          <p:nvPr/>
        </p:nvSpPr>
        <p:spPr>
          <a:xfrm>
            <a:off x="5866209" y="2986088"/>
            <a:ext cx="289810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Effective Communication</a:t>
            </a:r>
            <a:endParaRPr lang="en-US" sz="2187" dirty="0"/>
          </a:p>
        </p:txBody>
      </p:sp>
      <p:sp>
        <p:nvSpPr>
          <p:cNvPr id="10" name="Text 7"/>
          <p:cNvSpPr/>
          <p:nvPr/>
        </p:nvSpPr>
        <p:spPr>
          <a:xfrm>
            <a:off x="5866209" y="3902631"/>
            <a:ext cx="289810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Enhanced communication features allow for seamless collaboration between students, faculty, and the Head of Department (HOD).</a:t>
            </a:r>
            <a:endParaRPr lang="en-US" sz="1750" dirty="0"/>
          </a:p>
        </p:txBody>
      </p:sp>
      <p:sp>
        <p:nvSpPr>
          <p:cNvPr id="11" name="Shape 8"/>
          <p:cNvSpPr/>
          <p:nvPr/>
        </p:nvSpPr>
        <p:spPr>
          <a:xfrm>
            <a:off x="9222462" y="2750106"/>
            <a:ext cx="3370064" cy="3868103"/>
          </a:xfrm>
          <a:prstGeom prst="roundRect">
            <a:avLst>
              <a:gd name="adj" fmla="val 2967"/>
            </a:avLst>
          </a:prstGeom>
          <a:solidFill>
            <a:srgbClr val="CCEEFF"/>
          </a:solidFill>
          <a:ln w="13811">
            <a:solidFill>
              <a:srgbClr val="99DDFF"/>
            </a:solidFill>
            <a:prstDash val="solid"/>
          </a:ln>
        </p:spPr>
      </p:sp>
      <p:sp>
        <p:nvSpPr>
          <p:cNvPr id="12" name="Text 9"/>
          <p:cNvSpPr/>
          <p:nvPr/>
        </p:nvSpPr>
        <p:spPr>
          <a:xfrm>
            <a:off x="9458444" y="2986088"/>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Security</a:t>
            </a:r>
            <a:endParaRPr lang="en-US" sz="2187" dirty="0"/>
          </a:p>
        </p:txBody>
      </p:sp>
      <p:sp>
        <p:nvSpPr>
          <p:cNvPr id="13" name="Text 10"/>
          <p:cNvSpPr/>
          <p:nvPr/>
        </p:nvSpPr>
        <p:spPr>
          <a:xfrm>
            <a:off x="9458444" y="3555444"/>
            <a:ext cx="2898100"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Robust security measures protect sensitive internship data, giving peace of mind to all stakeholders.</a:t>
            </a:r>
            <a:endParaRPr lang="en-US" sz="1750" dirty="0"/>
          </a:p>
        </p:txBody>
      </p:sp>
    </p:spTree>
    <p:extLst>
      <p:ext uri="{BB962C8B-B14F-4D97-AF65-F5344CB8AC3E}">
        <p14:creationId xmlns:p14="http://schemas.microsoft.com/office/powerpoint/2010/main" val="3914535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0256"/>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Video</a:t>
            </a:r>
            <a:endParaRPr lang="en-US" sz="4374" dirty="0"/>
          </a:p>
        </p:txBody>
      </p:sp>
      <p:sp>
        <p:nvSpPr>
          <p:cNvPr id="5" name="Text 2"/>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Experience a walkthrough of the Internship Management System in action. See how it revolutionizes internship management and improves student and faculty experiences.</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833199" y="1426726"/>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Tools Utilized</a:t>
            </a:r>
            <a:endParaRPr lang="en-US" sz="4374" dirty="0"/>
          </a:p>
        </p:txBody>
      </p:sp>
      <p:sp>
        <p:nvSpPr>
          <p:cNvPr id="5" name="Shape 2"/>
          <p:cNvSpPr/>
          <p:nvPr/>
        </p:nvSpPr>
        <p:spPr>
          <a:xfrm>
            <a:off x="833199" y="2627948"/>
            <a:ext cx="499943" cy="499943"/>
          </a:xfrm>
          <a:prstGeom prst="roundRect">
            <a:avLst>
              <a:gd name="adj" fmla="val 20000"/>
            </a:avLst>
          </a:prstGeom>
          <a:solidFill>
            <a:srgbClr val="CCEEFF"/>
          </a:solidFill>
          <a:ln w="13811">
            <a:solidFill>
              <a:srgbClr val="99DDFF"/>
            </a:solidFill>
            <a:prstDash val="solid"/>
          </a:ln>
        </p:spPr>
      </p:sp>
      <p:sp>
        <p:nvSpPr>
          <p:cNvPr id="6" name="Text 3"/>
          <p:cNvSpPr/>
          <p:nvPr/>
        </p:nvSpPr>
        <p:spPr>
          <a:xfrm>
            <a:off x="1014532" y="2669619"/>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1555313" y="2704267"/>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Django</a:t>
            </a:r>
            <a:endParaRPr lang="en-US" sz="2187" dirty="0"/>
          </a:p>
        </p:txBody>
      </p:sp>
      <p:sp>
        <p:nvSpPr>
          <p:cNvPr id="8" name="Text 5"/>
          <p:cNvSpPr/>
          <p:nvPr/>
        </p:nvSpPr>
        <p:spPr>
          <a:xfrm>
            <a:off x="1555313" y="3273623"/>
            <a:ext cx="290560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powerful Python web framework that provides a solid foundation for the Internship Management System.</a:t>
            </a:r>
            <a:endParaRPr lang="en-US" sz="1750" dirty="0"/>
          </a:p>
        </p:txBody>
      </p:sp>
      <p:sp>
        <p:nvSpPr>
          <p:cNvPr id="9" name="Shape 6"/>
          <p:cNvSpPr/>
          <p:nvPr/>
        </p:nvSpPr>
        <p:spPr>
          <a:xfrm>
            <a:off x="4683085" y="2627948"/>
            <a:ext cx="499943" cy="499943"/>
          </a:xfrm>
          <a:prstGeom prst="roundRect">
            <a:avLst>
              <a:gd name="adj" fmla="val 20000"/>
            </a:avLst>
          </a:prstGeom>
          <a:solidFill>
            <a:srgbClr val="CCEEFF"/>
          </a:solidFill>
          <a:ln w="13811">
            <a:solidFill>
              <a:srgbClr val="99DDFF"/>
            </a:solidFill>
            <a:prstDash val="solid"/>
          </a:ln>
        </p:spPr>
      </p:sp>
      <p:sp>
        <p:nvSpPr>
          <p:cNvPr id="10" name="Text 7"/>
          <p:cNvSpPr/>
          <p:nvPr/>
        </p:nvSpPr>
        <p:spPr>
          <a:xfrm>
            <a:off x="4837748" y="2669619"/>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5405199" y="2704267"/>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JavaScript</a:t>
            </a:r>
            <a:endParaRPr lang="en-US" sz="2187" dirty="0"/>
          </a:p>
        </p:txBody>
      </p:sp>
      <p:sp>
        <p:nvSpPr>
          <p:cNvPr id="12" name="Text 9"/>
          <p:cNvSpPr/>
          <p:nvPr/>
        </p:nvSpPr>
        <p:spPr>
          <a:xfrm>
            <a:off x="5405199" y="3273623"/>
            <a:ext cx="2905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Used to enhance user interactions and add dynamic features to the system.</a:t>
            </a:r>
            <a:endParaRPr lang="en-US" sz="1750" dirty="0"/>
          </a:p>
        </p:txBody>
      </p:sp>
      <p:sp>
        <p:nvSpPr>
          <p:cNvPr id="13" name="Shape 10"/>
          <p:cNvSpPr/>
          <p:nvPr/>
        </p:nvSpPr>
        <p:spPr>
          <a:xfrm>
            <a:off x="833199" y="5446395"/>
            <a:ext cx="499943" cy="499943"/>
          </a:xfrm>
          <a:prstGeom prst="roundRect">
            <a:avLst>
              <a:gd name="adj" fmla="val 20000"/>
            </a:avLst>
          </a:prstGeom>
          <a:solidFill>
            <a:srgbClr val="CCEEFF"/>
          </a:solidFill>
          <a:ln w="13811">
            <a:solidFill>
              <a:srgbClr val="99DDFF"/>
            </a:solidFill>
            <a:prstDash val="solid"/>
          </a:ln>
        </p:spPr>
      </p:sp>
      <p:sp>
        <p:nvSpPr>
          <p:cNvPr id="14" name="Text 11"/>
          <p:cNvSpPr/>
          <p:nvPr/>
        </p:nvSpPr>
        <p:spPr>
          <a:xfrm>
            <a:off x="984052" y="5488067"/>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1555313" y="5522714"/>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Bootstrap</a:t>
            </a:r>
            <a:endParaRPr lang="en-US" sz="2187" dirty="0"/>
          </a:p>
        </p:txBody>
      </p:sp>
      <p:sp>
        <p:nvSpPr>
          <p:cNvPr id="16" name="Text 13"/>
          <p:cNvSpPr/>
          <p:nvPr/>
        </p:nvSpPr>
        <p:spPr>
          <a:xfrm>
            <a:off x="1555313" y="6092071"/>
            <a:ext cx="67554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popular front-end framework that ensures a responsive and visually appealing user interface.</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324552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Class Diagram</a:t>
            </a:r>
            <a:endParaRPr lang="en-US" sz="4374" dirty="0"/>
          </a:p>
        </p:txBody>
      </p:sp>
      <p:sp>
        <p:nvSpPr>
          <p:cNvPr id="5" name="Text 2"/>
          <p:cNvSpPr/>
          <p:nvPr/>
        </p:nvSpPr>
        <p:spPr>
          <a:xfrm>
            <a:off x="6319599" y="4273153"/>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Get an overview of the system's structure and relationships through the visual representation of the class diagram.</a:t>
            </a:r>
            <a:endParaRPr lang="en-US" sz="1750" dirty="0"/>
          </a:p>
        </p:txBody>
      </p:sp>
      <p:pic>
        <p:nvPicPr>
          <p:cNvPr id="6" name="Image 1" descr="preencoded.png"/>
          <p:cNvPicPr>
            <a:picLocks noChangeAspect="1"/>
          </p:cNvPicPr>
          <p:nvPr/>
        </p:nvPicPr>
        <p:blipFill>
          <a:blip r:embed="rId4"/>
          <a:stretch>
            <a:fillRect/>
          </a:stretch>
        </p:blipFill>
        <p:spPr>
          <a:xfrm>
            <a:off x="0" y="-174902"/>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914281"/>
            <a:ext cx="976884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Student Faculty Mapping Algorithm</a:t>
            </a:r>
            <a:endParaRPr lang="en-US" sz="4374" dirty="0"/>
          </a:p>
        </p:txBody>
      </p:sp>
      <p:sp>
        <p:nvSpPr>
          <p:cNvPr id="5" name="Shape 2"/>
          <p:cNvSpPr/>
          <p:nvPr/>
        </p:nvSpPr>
        <p:spPr>
          <a:xfrm>
            <a:off x="7293054" y="2052995"/>
            <a:ext cx="44410" cy="5262324"/>
          </a:xfrm>
          <a:prstGeom prst="rect">
            <a:avLst/>
          </a:prstGeom>
          <a:solidFill>
            <a:srgbClr val="99DDFF"/>
          </a:solidFill>
          <a:ln/>
        </p:spPr>
      </p:sp>
      <p:sp>
        <p:nvSpPr>
          <p:cNvPr id="6" name="Shape 3"/>
          <p:cNvSpPr/>
          <p:nvPr/>
        </p:nvSpPr>
        <p:spPr>
          <a:xfrm>
            <a:off x="7565172" y="2454295"/>
            <a:ext cx="777597" cy="44410"/>
          </a:xfrm>
          <a:prstGeom prst="rect">
            <a:avLst/>
          </a:prstGeom>
          <a:solidFill>
            <a:srgbClr val="99DDFF"/>
          </a:solidFill>
          <a:ln/>
        </p:spPr>
      </p:sp>
      <p:sp>
        <p:nvSpPr>
          <p:cNvPr id="7" name="Shape 4"/>
          <p:cNvSpPr/>
          <p:nvPr/>
        </p:nvSpPr>
        <p:spPr>
          <a:xfrm>
            <a:off x="7065228" y="2226588"/>
            <a:ext cx="499943" cy="499943"/>
          </a:xfrm>
          <a:prstGeom prst="roundRect">
            <a:avLst>
              <a:gd name="adj" fmla="val 20000"/>
            </a:avLst>
          </a:prstGeom>
          <a:solidFill>
            <a:srgbClr val="CCEEFF"/>
          </a:solidFill>
          <a:ln w="13811">
            <a:solidFill>
              <a:srgbClr val="99DDFF"/>
            </a:solidFill>
            <a:prstDash val="solid"/>
          </a:ln>
        </p:spPr>
      </p:sp>
      <p:sp>
        <p:nvSpPr>
          <p:cNvPr id="8" name="Text 5"/>
          <p:cNvSpPr/>
          <p:nvPr/>
        </p:nvSpPr>
        <p:spPr>
          <a:xfrm>
            <a:off x="7246560" y="2268260"/>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8537258" y="2275165"/>
            <a:ext cx="397002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Efficient Faculty Assignment</a:t>
            </a:r>
            <a:endParaRPr lang="en-US" sz="2187" dirty="0"/>
          </a:p>
        </p:txBody>
      </p:sp>
      <p:sp>
        <p:nvSpPr>
          <p:cNvPr id="10" name="Text 7"/>
          <p:cNvSpPr/>
          <p:nvPr/>
        </p:nvSpPr>
        <p:spPr>
          <a:xfrm>
            <a:off x="8537258" y="2844522"/>
            <a:ext cx="4055150"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An advanced algorithm assigns students to faculty based on their designation, ensuring fair and appropriate mentorship.</a:t>
            </a:r>
            <a:endParaRPr lang="en-US" sz="1750" dirty="0"/>
          </a:p>
        </p:txBody>
      </p:sp>
      <p:sp>
        <p:nvSpPr>
          <p:cNvPr id="11" name="Shape 8"/>
          <p:cNvSpPr/>
          <p:nvPr/>
        </p:nvSpPr>
        <p:spPr>
          <a:xfrm>
            <a:off x="6287631" y="3565148"/>
            <a:ext cx="777597" cy="44410"/>
          </a:xfrm>
          <a:prstGeom prst="rect">
            <a:avLst/>
          </a:prstGeom>
          <a:solidFill>
            <a:srgbClr val="99DDFF"/>
          </a:solidFill>
          <a:ln/>
        </p:spPr>
      </p:sp>
      <p:sp>
        <p:nvSpPr>
          <p:cNvPr id="12" name="Shape 9"/>
          <p:cNvSpPr/>
          <p:nvPr/>
        </p:nvSpPr>
        <p:spPr>
          <a:xfrm>
            <a:off x="7065228" y="3337441"/>
            <a:ext cx="499943" cy="499943"/>
          </a:xfrm>
          <a:prstGeom prst="roundRect">
            <a:avLst>
              <a:gd name="adj" fmla="val 20000"/>
            </a:avLst>
          </a:prstGeom>
          <a:solidFill>
            <a:srgbClr val="CCEEFF"/>
          </a:solidFill>
          <a:ln w="13811">
            <a:solidFill>
              <a:srgbClr val="99DDFF"/>
            </a:solidFill>
            <a:prstDash val="solid"/>
          </a:ln>
        </p:spPr>
      </p:sp>
      <p:sp>
        <p:nvSpPr>
          <p:cNvPr id="13" name="Text 10"/>
          <p:cNvSpPr/>
          <p:nvPr/>
        </p:nvSpPr>
        <p:spPr>
          <a:xfrm>
            <a:off x="7219890" y="3379113"/>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1"/>
          <p:cNvSpPr/>
          <p:nvPr/>
        </p:nvSpPr>
        <p:spPr>
          <a:xfrm>
            <a:off x="2037993" y="3386018"/>
            <a:ext cx="4055150" cy="694373"/>
          </a:xfrm>
          <a:prstGeom prst="rect">
            <a:avLst/>
          </a:prstGeom>
          <a:noFill/>
          <a:ln/>
        </p:spPr>
        <p:txBody>
          <a:bodyPr wrap="squar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Optimal Workload Distribution</a:t>
            </a:r>
            <a:endParaRPr lang="en-US" sz="2187" dirty="0"/>
          </a:p>
        </p:txBody>
      </p:sp>
      <p:sp>
        <p:nvSpPr>
          <p:cNvPr id="15" name="Text 12"/>
          <p:cNvSpPr/>
          <p:nvPr/>
        </p:nvSpPr>
        <p:spPr>
          <a:xfrm>
            <a:off x="2037993" y="4302562"/>
            <a:ext cx="4055150" cy="1421606"/>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The mapping algorithm intelligently distributes students among faculty members to achieve balanced workloads.</a:t>
            </a:r>
            <a:endParaRPr lang="en-US" sz="1750" dirty="0"/>
          </a:p>
        </p:txBody>
      </p:sp>
      <p:sp>
        <p:nvSpPr>
          <p:cNvPr id="16" name="Shape 13"/>
          <p:cNvSpPr/>
          <p:nvPr/>
        </p:nvSpPr>
        <p:spPr>
          <a:xfrm>
            <a:off x="7565172" y="5111770"/>
            <a:ext cx="777597" cy="44410"/>
          </a:xfrm>
          <a:prstGeom prst="rect">
            <a:avLst/>
          </a:prstGeom>
          <a:solidFill>
            <a:srgbClr val="99DDFF"/>
          </a:solidFill>
          <a:ln/>
        </p:spPr>
      </p:sp>
      <p:sp>
        <p:nvSpPr>
          <p:cNvPr id="17" name="Shape 14"/>
          <p:cNvSpPr/>
          <p:nvPr/>
        </p:nvSpPr>
        <p:spPr>
          <a:xfrm>
            <a:off x="7065228" y="4884063"/>
            <a:ext cx="499943" cy="499943"/>
          </a:xfrm>
          <a:prstGeom prst="roundRect">
            <a:avLst>
              <a:gd name="adj" fmla="val 20000"/>
            </a:avLst>
          </a:prstGeom>
          <a:solidFill>
            <a:srgbClr val="CCEEFF"/>
          </a:solidFill>
          <a:ln w="13811">
            <a:solidFill>
              <a:srgbClr val="99DDFF"/>
            </a:solidFill>
            <a:prstDash val="solid"/>
          </a:ln>
        </p:spPr>
      </p:sp>
      <p:sp>
        <p:nvSpPr>
          <p:cNvPr id="18" name="Text 15"/>
          <p:cNvSpPr/>
          <p:nvPr/>
        </p:nvSpPr>
        <p:spPr>
          <a:xfrm>
            <a:off x="7216080" y="4925735"/>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6"/>
          <p:cNvSpPr/>
          <p:nvPr/>
        </p:nvSpPr>
        <p:spPr>
          <a:xfrm>
            <a:off x="8537258" y="4932640"/>
            <a:ext cx="4055150"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Enhanced Learning Experience</a:t>
            </a:r>
            <a:endParaRPr lang="en-US" sz="2187" dirty="0"/>
          </a:p>
        </p:txBody>
      </p:sp>
      <p:sp>
        <p:nvSpPr>
          <p:cNvPr id="20" name="Text 17"/>
          <p:cNvSpPr/>
          <p:nvPr/>
        </p:nvSpPr>
        <p:spPr>
          <a:xfrm>
            <a:off x="8537258" y="5849183"/>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Students benefit from personalized guidance and mentorship, tailored to their specific internship goals.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867727"/>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Student Use Case and Activity Diagram</a:t>
            </a:r>
            <a:endParaRPr lang="en-US" sz="4374" dirty="0"/>
          </a:p>
        </p:txBody>
      </p:sp>
      <p:pic>
        <p:nvPicPr>
          <p:cNvPr id="5" name="Image 1" descr="preencoded.png"/>
          <p:cNvPicPr>
            <a:picLocks noChangeAspect="1"/>
          </p:cNvPicPr>
          <p:nvPr/>
        </p:nvPicPr>
        <p:blipFill>
          <a:blip r:embed="rId4"/>
          <a:stretch>
            <a:fillRect/>
          </a:stretch>
        </p:blipFill>
        <p:spPr>
          <a:xfrm>
            <a:off x="2037993" y="2700814"/>
            <a:ext cx="3295888" cy="2036921"/>
          </a:xfrm>
          <a:prstGeom prst="rect">
            <a:avLst/>
          </a:prstGeom>
        </p:spPr>
      </p:pic>
      <p:sp>
        <p:nvSpPr>
          <p:cNvPr id="6" name="Text 2"/>
          <p:cNvSpPr/>
          <p:nvPr/>
        </p:nvSpPr>
        <p:spPr>
          <a:xfrm>
            <a:off x="2037993" y="5015389"/>
            <a:ext cx="235458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Student Use Case</a:t>
            </a:r>
            <a:endParaRPr lang="en-US" sz="2187" dirty="0"/>
          </a:p>
        </p:txBody>
      </p:sp>
      <p:sp>
        <p:nvSpPr>
          <p:cNvPr id="7" name="Text 3"/>
          <p:cNvSpPr/>
          <p:nvPr/>
        </p:nvSpPr>
        <p:spPr>
          <a:xfrm>
            <a:off x="2037993" y="5584746"/>
            <a:ext cx="3295888"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Understand the various functionalities and actions available to students within the Internship Management System.</a:t>
            </a:r>
            <a:endParaRPr lang="en-US" sz="1750" dirty="0"/>
          </a:p>
        </p:txBody>
      </p:sp>
      <p:pic>
        <p:nvPicPr>
          <p:cNvPr id="8" name="Image 2" descr="preencoded.png"/>
          <p:cNvPicPr>
            <a:picLocks noChangeAspect="1"/>
          </p:cNvPicPr>
          <p:nvPr/>
        </p:nvPicPr>
        <p:blipFill>
          <a:blip r:embed="rId5"/>
          <a:stretch>
            <a:fillRect/>
          </a:stretch>
        </p:blipFill>
        <p:spPr>
          <a:xfrm>
            <a:off x="5667137" y="2700814"/>
            <a:ext cx="3296007" cy="2037040"/>
          </a:xfrm>
          <a:prstGeom prst="rect">
            <a:avLst/>
          </a:prstGeom>
        </p:spPr>
      </p:pic>
      <p:sp>
        <p:nvSpPr>
          <p:cNvPr id="9" name="Text 4"/>
          <p:cNvSpPr/>
          <p:nvPr/>
        </p:nvSpPr>
        <p:spPr>
          <a:xfrm>
            <a:off x="5667137" y="5015508"/>
            <a:ext cx="2331720"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Activity Diagram</a:t>
            </a:r>
            <a:endParaRPr lang="en-US" sz="2187" dirty="0"/>
          </a:p>
        </p:txBody>
      </p:sp>
      <p:sp>
        <p:nvSpPr>
          <p:cNvPr id="10" name="Text 5"/>
          <p:cNvSpPr/>
          <p:nvPr/>
        </p:nvSpPr>
        <p:spPr>
          <a:xfrm>
            <a:off x="5667137" y="5584865"/>
            <a:ext cx="329600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Visualize the step-by-step flow of actions and decisions for students as they navigate the system.</a:t>
            </a:r>
            <a:endParaRPr lang="en-US" sz="1750" dirty="0"/>
          </a:p>
        </p:txBody>
      </p:sp>
      <p:pic>
        <p:nvPicPr>
          <p:cNvPr id="11" name="Image 3" descr="preencoded.png"/>
          <p:cNvPicPr>
            <a:picLocks noChangeAspect="1"/>
          </p:cNvPicPr>
          <p:nvPr/>
        </p:nvPicPr>
        <p:blipFill>
          <a:blip r:embed="rId6"/>
          <a:stretch>
            <a:fillRect/>
          </a:stretch>
        </p:blipFill>
        <p:spPr>
          <a:xfrm>
            <a:off x="9296400" y="2700814"/>
            <a:ext cx="3296007" cy="2037040"/>
          </a:xfrm>
          <a:prstGeom prst="rect">
            <a:avLst/>
          </a:prstGeom>
        </p:spPr>
      </p:pic>
      <p:sp>
        <p:nvSpPr>
          <p:cNvPr id="12" name="Text 6"/>
          <p:cNvSpPr/>
          <p:nvPr/>
        </p:nvSpPr>
        <p:spPr>
          <a:xfrm>
            <a:off x="9296400" y="5015508"/>
            <a:ext cx="2221944"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Student Login</a:t>
            </a:r>
            <a:endParaRPr lang="en-US" sz="2187" dirty="0"/>
          </a:p>
        </p:txBody>
      </p:sp>
      <p:sp>
        <p:nvSpPr>
          <p:cNvPr id="13" name="Text 7"/>
          <p:cNvSpPr/>
          <p:nvPr/>
        </p:nvSpPr>
        <p:spPr>
          <a:xfrm>
            <a:off x="9296400" y="5584865"/>
            <a:ext cx="329600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Learn about the secure login process for students and the functionalities accessible after authentication.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182058"/>
            <a:ext cx="1040892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Faculty Use Case and Activity Diagram</a:t>
            </a:r>
            <a:endParaRPr lang="en-US" sz="4374" dirty="0"/>
          </a:p>
        </p:txBody>
      </p:sp>
      <p:sp>
        <p:nvSpPr>
          <p:cNvPr id="5" name="Text 2"/>
          <p:cNvSpPr/>
          <p:nvPr/>
        </p:nvSpPr>
        <p:spPr>
          <a:xfrm>
            <a:off x="2037993" y="3431857"/>
            <a:ext cx="2712720" cy="416481"/>
          </a:xfrm>
          <a:prstGeom prst="rect">
            <a:avLst/>
          </a:prstGeom>
          <a:noFill/>
          <a:ln/>
        </p:spPr>
        <p:txBody>
          <a:bodyPr wrap="non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Faculty Use Case</a:t>
            </a:r>
            <a:endParaRPr lang="en-US" sz="2624" dirty="0"/>
          </a:p>
        </p:txBody>
      </p:sp>
      <p:sp>
        <p:nvSpPr>
          <p:cNvPr id="6" name="Text 3"/>
          <p:cNvSpPr/>
          <p:nvPr/>
        </p:nvSpPr>
        <p:spPr>
          <a:xfrm>
            <a:off x="2037993" y="4070509"/>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Discover the key features and interactions available to faculty members within the Internship Management System.</a:t>
            </a:r>
            <a:endParaRPr lang="en-US" sz="1750" dirty="0"/>
          </a:p>
        </p:txBody>
      </p:sp>
      <p:sp>
        <p:nvSpPr>
          <p:cNvPr id="7" name="Text 4"/>
          <p:cNvSpPr/>
          <p:nvPr/>
        </p:nvSpPr>
        <p:spPr>
          <a:xfrm>
            <a:off x="5743932" y="3431857"/>
            <a:ext cx="2781300" cy="416481"/>
          </a:xfrm>
          <a:prstGeom prst="rect">
            <a:avLst/>
          </a:prstGeom>
          <a:noFill/>
          <a:ln/>
        </p:spPr>
        <p:txBody>
          <a:bodyPr wrap="non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Activity Diagram</a:t>
            </a:r>
            <a:endParaRPr lang="en-US" sz="2624" dirty="0"/>
          </a:p>
        </p:txBody>
      </p:sp>
      <p:sp>
        <p:nvSpPr>
          <p:cNvPr id="8" name="Text 5"/>
          <p:cNvSpPr/>
          <p:nvPr/>
        </p:nvSpPr>
        <p:spPr>
          <a:xfrm>
            <a:off x="5743932" y="4070509"/>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Follow the logical flow of actions and decisions for faculty as they perform their duties using the system.</a:t>
            </a:r>
            <a:endParaRPr lang="en-US" sz="1750" dirty="0"/>
          </a:p>
        </p:txBody>
      </p:sp>
      <p:sp>
        <p:nvSpPr>
          <p:cNvPr id="9" name="Text 6"/>
          <p:cNvSpPr/>
          <p:nvPr/>
        </p:nvSpPr>
        <p:spPr>
          <a:xfrm>
            <a:off x="9449872" y="3431857"/>
            <a:ext cx="2666286" cy="416481"/>
          </a:xfrm>
          <a:prstGeom prst="rect">
            <a:avLst/>
          </a:prstGeom>
          <a:noFill/>
          <a:ln/>
        </p:spPr>
        <p:txBody>
          <a:bodyPr wrap="non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Faculty Login</a:t>
            </a:r>
            <a:endParaRPr lang="en-US" sz="2624" dirty="0"/>
          </a:p>
        </p:txBody>
      </p:sp>
      <p:sp>
        <p:nvSpPr>
          <p:cNvPr id="10" name="Text 7"/>
          <p:cNvSpPr/>
          <p:nvPr/>
        </p:nvSpPr>
        <p:spPr>
          <a:xfrm>
            <a:off x="9449872" y="4070509"/>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Explore the login process tailored for faculty members, granting access to their specific functionalities.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671</Words>
  <Application>Microsoft Office PowerPoint</Application>
  <PresentationFormat>Custom</PresentationFormat>
  <Paragraphs>90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Goutham Hemanth</cp:lastModifiedBy>
  <cp:revision>7</cp:revision>
  <dcterms:created xsi:type="dcterms:W3CDTF">2023-10-14T09:55:04Z</dcterms:created>
  <dcterms:modified xsi:type="dcterms:W3CDTF">2023-10-14T10:43:56Z</dcterms:modified>
</cp:coreProperties>
</file>